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4526A-6156-4ED8-8DC1-457497D814AD}">
          <p14:sldIdLst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768521140126254E-2"/>
          <c:y val="0.17144304804985422"/>
          <c:w val="0.92277385846017113"/>
          <c:h val="0.6058290098537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Expectations (April 2017)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0.22</c:v>
                </c:pt>
                <c:pt idx="2">
                  <c:v>0.46</c:v>
                </c:pt>
                <c:pt idx="3">
                  <c:v>0.19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3-4D0D-A2A3-C9303E8130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Performance (October 2017) 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0.16</c:v>
                </c:pt>
                <c:pt idx="1">
                  <c:v>0.26</c:v>
                </c:pt>
                <c:pt idx="2">
                  <c:v>0.26</c:v>
                </c:pt>
                <c:pt idx="3">
                  <c:v>0.18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3-4D0D-A2A3-C9303E8130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12646368"/>
        <c:axId val="312646760"/>
      </c:barChart>
      <c:catAx>
        <c:axId val="3126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760"/>
        <c:crosses val="autoZero"/>
        <c:auto val="1"/>
        <c:lblAlgn val="ctr"/>
        <c:lblOffset val="100"/>
        <c:noMultiLvlLbl val="0"/>
      </c:catAx>
      <c:valAx>
        <c:axId val="3126467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05"/>
          <c:y val="7.6215505282394652E-2"/>
          <c:w val="0.9"/>
          <c:h val="6.5622001595782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768521140126254E-2"/>
          <c:y val="0.17144304804985422"/>
          <c:w val="0.92277385846017113"/>
          <c:h val="0.6058290098537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Southern Tasmania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0.22</c:v>
                </c:pt>
                <c:pt idx="1">
                  <c:v>0.28999999999999998</c:v>
                </c:pt>
                <c:pt idx="2">
                  <c:v>0.24</c:v>
                </c:pt>
                <c:pt idx="3">
                  <c:v>0.17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3-4D0D-A2A3-C9303E8130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Northern Tasmania 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0.19</c:v>
                </c:pt>
                <c:pt idx="1">
                  <c:v>0.31</c:v>
                </c:pt>
                <c:pt idx="2">
                  <c:v>0.19</c:v>
                </c:pt>
                <c:pt idx="3">
                  <c:v>0.15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3-4D0D-A2A3-C9303E8130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East Coast 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0.16</c:v>
                </c:pt>
                <c:pt idx="1">
                  <c:v>0.32</c:v>
                </c:pt>
                <c:pt idx="2">
                  <c:v>0.26</c:v>
                </c:pt>
                <c:pt idx="3">
                  <c:v>0.19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43-4C03-B45D-AED68EDC9C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North West Coast</c:v>
                </c:pt>
              </c:strCache>
            </c:strRef>
          </c:tx>
          <c:spPr>
            <a:pattFill prst="narHorz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0.16</c:v>
                </c:pt>
                <c:pt idx="2">
                  <c:v>0.32</c:v>
                </c:pt>
                <c:pt idx="3">
                  <c:v>0.24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43-4C03-B45D-AED68EDC9C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West Coast </c:v>
                </c:pt>
              </c:strCache>
            </c:strRef>
          </c:tx>
          <c:spPr>
            <a:pattFill prst="narHorz">
              <a:fgClr>
                <a:schemeClr val="accent3">
                  <a:lumMod val="60000"/>
                </a:schemeClr>
              </a:fgClr>
              <a:bgClr>
                <a:schemeClr val="accent3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0.33</c:v>
                </c:pt>
                <c:pt idx="2">
                  <c:v>0.24</c:v>
                </c:pt>
                <c:pt idx="3">
                  <c:v>0.24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3-4C03-B45D-AED68EDC9C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12646368"/>
        <c:axId val="312646760"/>
      </c:barChart>
      <c:catAx>
        <c:axId val="3126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760"/>
        <c:crosses val="autoZero"/>
        <c:auto val="1"/>
        <c:lblAlgn val="ctr"/>
        <c:lblOffset val="100"/>
        <c:noMultiLvlLbl val="0"/>
      </c:catAx>
      <c:valAx>
        <c:axId val="3126467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2.6291447186242822E-2"/>
          <c:y val="1.1067470829879786E-2"/>
          <c:w val="0.94520757429146585"/>
          <c:h val="9.87941695076035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68521140126254E-2"/>
          <c:y val="0.17144304804985422"/>
          <c:w val="0.92277385846017113"/>
          <c:h val="0.6058290098537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Expectations (October 2017)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0.36</c:v>
                </c:pt>
                <c:pt idx="3">
                  <c:v>0.15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F-4D45-A465-C3154D3772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12646368"/>
        <c:axId val="312646760"/>
      </c:barChart>
      <c:catAx>
        <c:axId val="3126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760"/>
        <c:crosses val="autoZero"/>
        <c:auto val="1"/>
        <c:lblAlgn val="ctr"/>
        <c:lblOffset val="100"/>
        <c:noMultiLvlLbl val="0"/>
      </c:catAx>
      <c:valAx>
        <c:axId val="3126467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05"/>
          <c:y val="7.6215505282394652E-2"/>
          <c:w val="0.9"/>
          <c:h val="6.5622001595782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68521140126254E-2"/>
          <c:y val="0.17144304804985422"/>
          <c:w val="0.92277385846017113"/>
          <c:h val="0.6058290098537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0.36</c:v>
                </c:pt>
                <c:pt idx="3">
                  <c:v>0.15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F-4D45-A465-C3154D3772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0.34</c:v>
                </c:pt>
                <c:pt idx="2">
                  <c:v>0.34</c:v>
                </c:pt>
                <c:pt idx="3">
                  <c:v>0.14000000000000001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9E-46D4-9C9B-1B7135546E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Much better than last year (more than 20% up) </c:v>
                </c:pt>
                <c:pt idx="1">
                  <c:v>Up on last year (between 0 - 20% up) </c:v>
                </c:pt>
                <c:pt idx="2">
                  <c:v>About the same as last year</c:v>
                </c:pt>
                <c:pt idx="3">
                  <c:v>Down on last year (0 - 20% down) </c:v>
                </c:pt>
                <c:pt idx="4">
                  <c:v>Way down on last year (more than 20% down)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</c:v>
                </c:pt>
                <c:pt idx="1">
                  <c:v>0.43</c:v>
                </c:pt>
                <c:pt idx="2">
                  <c:v>0.28000000000000003</c:v>
                </c:pt>
                <c:pt idx="3">
                  <c:v>0.08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9E-46D4-9C9B-1B7135546E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12646368"/>
        <c:axId val="312646760"/>
      </c:barChart>
      <c:catAx>
        <c:axId val="3126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760"/>
        <c:crosses val="autoZero"/>
        <c:auto val="1"/>
        <c:lblAlgn val="ctr"/>
        <c:lblOffset val="100"/>
        <c:noMultiLvlLbl val="0"/>
      </c:catAx>
      <c:valAx>
        <c:axId val="3126467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33708552813757181"/>
          <c:y val="7.8721196608750946E-2"/>
          <c:w val="0.26607545666966392"/>
          <c:h val="5.1276354914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68521140126254E-2"/>
          <c:y val="0.17144304804985422"/>
          <c:w val="0.92277385846017113"/>
          <c:h val="0.6058290098537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 the Next 12-Months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Very Positive</c:v>
                </c:pt>
                <c:pt idx="1">
                  <c:v>Somewhat Positive</c:v>
                </c:pt>
                <c:pt idx="2">
                  <c:v>Neutral </c:v>
                </c:pt>
                <c:pt idx="3">
                  <c:v>Somewhat Negative </c:v>
                </c:pt>
                <c:pt idx="4">
                  <c:v>Very Negative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0.31</c:v>
                </c:pt>
                <c:pt idx="1">
                  <c:v>0.43</c:v>
                </c:pt>
                <c:pt idx="2">
                  <c:v>0.2</c:v>
                </c:pt>
                <c:pt idx="3">
                  <c:v>0.06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9-4002-BB49-66850E273A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 the Next 5 Years 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Positive</c:v>
                </c:pt>
                <c:pt idx="1">
                  <c:v>Somewhat Positive</c:v>
                </c:pt>
                <c:pt idx="2">
                  <c:v>Neutral </c:v>
                </c:pt>
                <c:pt idx="3">
                  <c:v>Somewhat Negative </c:v>
                </c:pt>
                <c:pt idx="4">
                  <c:v>Very Negative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0.32</c:v>
                </c:pt>
                <c:pt idx="1">
                  <c:v>0.48</c:v>
                </c:pt>
                <c:pt idx="2">
                  <c:v>0.17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79-4002-BB49-66850E273A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12646368"/>
        <c:axId val="312646760"/>
      </c:barChart>
      <c:catAx>
        <c:axId val="3126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760"/>
        <c:crosses val="autoZero"/>
        <c:auto val="1"/>
        <c:lblAlgn val="ctr"/>
        <c:lblOffset val="100"/>
        <c:noMultiLvlLbl val="0"/>
      </c:catAx>
      <c:valAx>
        <c:axId val="3126467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4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6729492129244914"/>
          <c:y val="8.6238277250847747E-2"/>
          <c:w val="0.60883542605106411"/>
          <c:h val="5.1276354914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9573101951725E-2"/>
          <c:y val="9.0658934571900385E-2"/>
          <c:w val="0.94250426898048278"/>
          <c:h val="0.688296843808044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mmm\-yy</c:formatCode>
                <c:ptCount val="15"/>
                <c:pt idx="0">
                  <c:v>40603</c:v>
                </c:pt>
                <c:pt idx="1">
                  <c:v>40817</c:v>
                </c:pt>
                <c:pt idx="2">
                  <c:v>40969</c:v>
                </c:pt>
                <c:pt idx="3">
                  <c:v>41061</c:v>
                </c:pt>
                <c:pt idx="4">
                  <c:v>41153</c:v>
                </c:pt>
                <c:pt idx="5">
                  <c:v>41365</c:v>
                </c:pt>
                <c:pt idx="6">
                  <c:v>41518</c:v>
                </c:pt>
                <c:pt idx="7">
                  <c:v>41730</c:v>
                </c:pt>
                <c:pt idx="8">
                  <c:v>41883</c:v>
                </c:pt>
                <c:pt idx="9">
                  <c:v>42095</c:v>
                </c:pt>
                <c:pt idx="10">
                  <c:v>42278</c:v>
                </c:pt>
                <c:pt idx="11">
                  <c:v>42430</c:v>
                </c:pt>
                <c:pt idx="12">
                  <c:v>42644</c:v>
                </c:pt>
                <c:pt idx="13">
                  <c:v>42826</c:v>
                </c:pt>
                <c:pt idx="14">
                  <c:v>43009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28</c:v>
                </c:pt>
                <c:pt idx="1">
                  <c:v>30</c:v>
                </c:pt>
                <c:pt idx="2">
                  <c:v>47</c:v>
                </c:pt>
                <c:pt idx="3">
                  <c:v>39</c:v>
                </c:pt>
                <c:pt idx="4">
                  <c:v>46</c:v>
                </c:pt>
                <c:pt idx="5">
                  <c:v>61</c:v>
                </c:pt>
                <c:pt idx="6">
                  <c:v>83</c:v>
                </c:pt>
                <c:pt idx="7">
                  <c:v>95</c:v>
                </c:pt>
                <c:pt idx="8">
                  <c:v>93</c:v>
                </c:pt>
                <c:pt idx="9">
                  <c:v>108</c:v>
                </c:pt>
                <c:pt idx="10">
                  <c:v>109</c:v>
                </c:pt>
                <c:pt idx="11">
                  <c:v>111.5</c:v>
                </c:pt>
                <c:pt idx="12">
                  <c:v>98</c:v>
                </c:pt>
                <c:pt idx="13">
                  <c:v>97</c:v>
                </c:pt>
                <c:pt idx="14">
                  <c:v>99.5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01-4708-8EA4-EB3F8562A8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7897808"/>
        <c:axId val="256295024"/>
      </c:lineChart>
      <c:dateAx>
        <c:axId val="257897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295024"/>
        <c:crosses val="autoZero"/>
        <c:auto val="1"/>
        <c:lblOffset val="100"/>
        <c:baseTimeUnit val="months"/>
      </c:dateAx>
      <c:valAx>
        <c:axId val="25629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978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47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00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55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138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04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662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86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18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55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52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172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6035-E354-4D12-A38D-7C01EDE2C48D}" type="datetimeFigureOut">
              <a:rPr lang="en-AU" smtClean="0"/>
              <a:t>31/10/2017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AC7B-9CBD-4407-B804-F4FC59FF67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0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59306" y="281492"/>
            <a:ext cx="5913120" cy="3146171"/>
          </a:xfrm>
        </p:spPr>
        <p:txBody>
          <a:bodyPr>
            <a:normAutofit/>
          </a:bodyPr>
          <a:lstStyle/>
          <a:p>
            <a:pPr algn="ctr"/>
            <a:r>
              <a:rPr lang="en-AU" sz="4000">
                <a:solidFill>
                  <a:schemeClr val="bg1"/>
                </a:solidFill>
              </a:rPr>
              <a:t>Tasmanian Tourism Industry Business Sentiment Survey </a:t>
            </a:r>
            <a:br>
              <a:rPr lang="en-AU" sz="5400">
                <a:solidFill>
                  <a:schemeClr val="bg1"/>
                </a:solidFill>
              </a:rPr>
            </a:br>
            <a:br>
              <a:rPr lang="en-AU" sz="5400">
                <a:solidFill>
                  <a:schemeClr val="bg1"/>
                </a:solidFill>
              </a:rPr>
            </a:br>
            <a:r>
              <a:rPr lang="en-AU" sz="3600">
                <a:solidFill>
                  <a:schemeClr val="bg1"/>
                </a:solidFill>
              </a:rPr>
              <a:t>Spring 2017 </a:t>
            </a:r>
            <a:endParaRPr lang="en-AU" sz="5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23560" y="3791822"/>
            <a:ext cx="5730240" cy="16824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>
                <a:solidFill>
                  <a:schemeClr val="bg1"/>
                </a:solidFill>
              </a:rPr>
              <a:t>Tourism Industry Council Tasmania</a:t>
            </a:r>
          </a:p>
          <a:p>
            <a:pPr marL="0" indent="0" algn="ctr">
              <a:buNone/>
            </a:pPr>
            <a:r>
              <a:rPr lang="en-AU">
                <a:solidFill>
                  <a:schemeClr val="bg1"/>
                </a:solidFill>
              </a:rPr>
              <a:t>October 2017  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23" y="2825031"/>
            <a:ext cx="1512261" cy="1205261"/>
          </a:xfrm>
          <a:prstGeom prst="rect">
            <a:avLst/>
          </a:prstGeom>
        </p:spPr>
      </p:pic>
      <p:pic>
        <p:nvPicPr>
          <p:cNvPr id="20" name="Picture 2" descr="S:\TICT Events &amp; Functions\AWARDS\Awards 2013\Graphics and Collateral\Entrant Images\tas part 1\1317_Port Arthur Historic Site 1.jpg">
            <a:extLst>
              <a:ext uri="{FF2B5EF4-FFF2-40B4-BE49-F238E27FC236}">
                <a16:creationId xmlns:a16="http://schemas.microsoft.com/office/drawing/2014/main" id="{73B13B1B-C626-4AD8-9842-EE55A0E350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9" r="52437"/>
          <a:stretch/>
        </p:blipFill>
        <p:spPr bwMode="auto">
          <a:xfrm>
            <a:off x="2163671" y="-1"/>
            <a:ext cx="2476061" cy="685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90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EEF9A-2200-40B7-B255-225698D7B588}"/>
              </a:ext>
            </a:extLst>
          </p:cNvPr>
          <p:cNvSpPr txBox="1"/>
          <p:nvPr/>
        </p:nvSpPr>
        <p:spPr>
          <a:xfrm>
            <a:off x="125006" y="336374"/>
            <a:ext cx="42351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About this Survey: </a:t>
            </a:r>
          </a:p>
          <a:p>
            <a:endParaRPr lang="en-AU" sz="1100" dirty="0">
              <a:cs typeface="Arial" panose="020B0604020202020204" pitchFamily="34" charset="0"/>
            </a:endParaRPr>
          </a:p>
          <a:p>
            <a:r>
              <a:rPr lang="en-AU" sz="1100" dirty="0">
                <a:cs typeface="Arial" panose="020B0604020202020204" pitchFamily="34" charset="0"/>
              </a:rPr>
              <a:t>Tourism Industry Council Tasmania undertakes two industry-wide surveys each year measuring business performance, expectations and industry confidence. </a:t>
            </a:r>
          </a:p>
          <a:p>
            <a:endParaRPr lang="en-AU" sz="1100" dirty="0">
              <a:cs typeface="Arial" panose="020B0604020202020204" pitchFamily="34" charset="0"/>
            </a:endParaRPr>
          </a:p>
          <a:p>
            <a:r>
              <a:rPr lang="en-AU" sz="1100" dirty="0">
                <a:cs typeface="Arial" panose="020B0604020202020204" pitchFamily="34" charset="0"/>
              </a:rPr>
              <a:t>An Autumn Survey is undertaken in March/April, asking operators to report on their business performance over the preceding peak Summer visitor season and their expectations coming into the traditionally quieter autumn and winter months. </a:t>
            </a:r>
            <a:br>
              <a:rPr lang="en-AU" sz="1100" dirty="0">
                <a:cs typeface="Arial" panose="020B0604020202020204" pitchFamily="34" charset="0"/>
              </a:rPr>
            </a:br>
            <a:br>
              <a:rPr lang="en-AU" sz="1100" dirty="0">
                <a:cs typeface="Arial" panose="020B0604020202020204" pitchFamily="34" charset="0"/>
              </a:rPr>
            </a:br>
            <a:r>
              <a:rPr lang="en-AU" sz="1100" dirty="0">
                <a:cs typeface="Arial" panose="020B0604020202020204" pitchFamily="34" charset="0"/>
              </a:rPr>
              <a:t>A Spring Survey is conducted in September/October, asking operators to report on actual activity over the Autumn/Winter  period, and their expectations based on forward bookings and inquires coming into the peak summer visitor season. </a:t>
            </a:r>
          </a:p>
          <a:p>
            <a:endParaRPr lang="en-AU" sz="1100" dirty="0">
              <a:cs typeface="Arial" panose="020B0604020202020204" pitchFamily="34" charset="0"/>
            </a:endParaRPr>
          </a:p>
          <a:p>
            <a:r>
              <a:rPr lang="en-AU" sz="1100" dirty="0">
                <a:cs typeface="Arial" panose="020B0604020202020204" pitchFamily="34" charset="0"/>
              </a:rPr>
              <a:t>From </a:t>
            </a:r>
            <a:r>
              <a:rPr lang="en-AU" sz="1100" b="1" dirty="0">
                <a:cs typeface="Arial" panose="020B0604020202020204" pitchFamily="34" charset="0"/>
              </a:rPr>
              <a:t>OCTOBER 14 –  30, 2017</a:t>
            </a:r>
            <a:r>
              <a:rPr lang="en-AU" sz="1100" dirty="0">
                <a:cs typeface="Arial" panose="020B0604020202020204" pitchFamily="34" charset="0"/>
              </a:rPr>
              <a:t>, Tourism Industry Council Tasmania conducted a survey of all Tasmanian tourism operators listed on the ‘Tiger Tour’ Database.</a:t>
            </a:r>
          </a:p>
          <a:p>
            <a:endParaRPr lang="en-AU" sz="1100" dirty="0">
              <a:cs typeface="Arial" panose="020B0604020202020204" pitchFamily="34" charset="0"/>
            </a:endParaRPr>
          </a:p>
          <a:p>
            <a:r>
              <a:rPr lang="en-AU" sz="1100" dirty="0">
                <a:cs typeface="Arial" panose="020B0604020202020204" pitchFamily="34" charset="0"/>
              </a:rPr>
              <a:t>The survey asked operators about their business performance over the past-6 months period, business expectations coming into the business spring and summer period, as well as their general outlook for the Tasmanian tourism industry over the 12 months. This is a widely recognised measure of business confidence.</a:t>
            </a:r>
          </a:p>
          <a:p>
            <a:endParaRPr lang="en-AU" sz="1100" dirty="0">
              <a:cs typeface="Arial" panose="020B0604020202020204" pitchFamily="34" charset="0"/>
            </a:endParaRPr>
          </a:p>
          <a:p>
            <a:r>
              <a:rPr lang="en-AU" sz="1100" dirty="0">
                <a:cs typeface="Arial" panose="020B0604020202020204" pitchFamily="34" charset="0"/>
              </a:rPr>
              <a:t>The results are compared across Tasmania’s four tourism regions, and with past TICT business confidence survey.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3BB2D4-EF8F-4E8E-8BF2-93AA6838ADD5}"/>
              </a:ext>
            </a:extLst>
          </p:cNvPr>
          <p:cNvSpPr txBox="1"/>
          <p:nvPr/>
        </p:nvSpPr>
        <p:spPr>
          <a:xfrm>
            <a:off x="5528705" y="336374"/>
            <a:ext cx="6016752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cs typeface="Arial" panose="020B0604020202020204" pitchFamily="34" charset="0"/>
              </a:rPr>
              <a:t>Who completed the survey? </a:t>
            </a:r>
          </a:p>
          <a:p>
            <a:endParaRPr lang="en-AU" sz="1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187 respondents across a broad cross section of the industry: </a:t>
            </a:r>
          </a:p>
          <a:p>
            <a:endParaRPr lang="en-AU" sz="1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54%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Hosted and Self Contained Accommodation Businesses 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14%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Hotels, Motels or Caravan Parks 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17%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Tour or Transport Operators </a:t>
            </a:r>
            <a:endParaRPr lang="en-AU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13%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Visitor Attractions 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9%  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Food &amp; Drink Experiences</a:t>
            </a:r>
          </a:p>
          <a:p>
            <a:endParaRPr lang="en-AU" sz="1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Vast Majority of respondents were small businesses </a:t>
            </a:r>
          </a:p>
          <a:p>
            <a:endParaRPr lang="en-AU" sz="1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47%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Owner-Operator Businesses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32%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Employ 1 - 5 FTEs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5%  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Employ more than 20 FTEs </a:t>
            </a:r>
          </a:p>
          <a:p>
            <a:endParaRPr lang="en-AU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Broadly representative of all tourism regions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36%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Southern Tasmania </a:t>
            </a: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20%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East Coast 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37%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Northern Tasmania including Flinders Island 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23%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North-West including King Island </a:t>
            </a: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	13%    </a:t>
            </a:r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West Coast </a:t>
            </a:r>
          </a:p>
          <a:p>
            <a:endParaRPr lang="en-AU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dirty="0">
                <a:solidFill>
                  <a:schemeClr val="bg1"/>
                </a:solidFill>
                <a:cs typeface="Arial" panose="020B0604020202020204" pitchFamily="34" charset="0"/>
              </a:rPr>
              <a:t>72% of respondents were tourism accredited and 8% Star Rated </a:t>
            </a:r>
          </a:p>
          <a:p>
            <a:endParaRPr lang="en-AU" sz="1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200" b="1" dirty="0">
                <a:solidFill>
                  <a:schemeClr val="bg1"/>
                </a:solidFill>
                <a:cs typeface="Arial" panose="020B0604020202020204" pitchFamily="34" charset="0"/>
              </a:rPr>
              <a:t>This is a smaller than normal response rate to the survey, but the sampling is broadly representative of the structure of the Tasmanian tourism industry.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AU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AU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AU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AU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AU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1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EC751F-E1FE-45FF-B932-D0DDAA17BDEA}"/>
              </a:ext>
            </a:extLst>
          </p:cNvPr>
          <p:cNvSpPr txBox="1"/>
          <p:nvPr/>
        </p:nvSpPr>
        <p:spPr>
          <a:xfrm>
            <a:off x="125006" y="336374"/>
            <a:ext cx="1186277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Business Performance vs Expectations: </a:t>
            </a:r>
          </a:p>
          <a:p>
            <a:endParaRPr lang="en-AU" sz="1400" b="1" dirty="0"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April 2017, operators were asked to record how they expected their business to perform over the forthcoming Autumn/Winter season compared to the previous year.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October 2017, operators were asked to record how their business actually performed over the Autumn/Winter season compared to the previous year.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5587334-9A1E-489C-B4FC-58993B74D9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8079467"/>
              </p:ext>
            </p:extLst>
          </p:nvPr>
        </p:nvGraphicFramePr>
        <p:xfrm>
          <a:off x="452799" y="1597446"/>
          <a:ext cx="6428060" cy="50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CAAB408-FA2C-410F-B2FF-20CDA7BB8FFC}"/>
              </a:ext>
            </a:extLst>
          </p:cNvPr>
          <p:cNvSpPr txBox="1"/>
          <p:nvPr/>
        </p:nvSpPr>
        <p:spPr>
          <a:xfrm>
            <a:off x="7135662" y="3577676"/>
            <a:ext cx="50563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42% of respondents report a better Autumn/Winter period than last year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 of respondents report business being down on last year.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of performance throughout winter across the industry.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2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EC751F-E1FE-45FF-B932-D0DDAA17BDEA}"/>
              </a:ext>
            </a:extLst>
          </p:cNvPr>
          <p:cNvSpPr txBox="1"/>
          <p:nvPr/>
        </p:nvSpPr>
        <p:spPr>
          <a:xfrm>
            <a:off x="125006" y="336374"/>
            <a:ext cx="1186277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Business Performance across the regions. </a:t>
            </a:r>
          </a:p>
          <a:p>
            <a:endParaRPr lang="en-AU" sz="1400" b="1" dirty="0"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business performance was relatively consistent across the State. Albeit caution is advised with making assumptions from this data given the small sampling.  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5587334-9A1E-489C-B4FC-58993B74D9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5009449"/>
              </p:ext>
            </p:extLst>
          </p:nvPr>
        </p:nvGraphicFramePr>
        <p:xfrm>
          <a:off x="452799" y="1597446"/>
          <a:ext cx="6428060" cy="50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CAAB408-FA2C-410F-B2FF-20CDA7BB8FFC}"/>
              </a:ext>
            </a:extLst>
          </p:cNvPr>
          <p:cNvSpPr txBox="1"/>
          <p:nvPr/>
        </p:nvSpPr>
        <p:spPr>
          <a:xfrm>
            <a:off x="6880859" y="3239122"/>
            <a:ext cx="50563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53% of operators in Southern Tasmania report a better Autumn/Winter than last year 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48% of respondents on the West Coast report a better Autumn/Winter than last year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25-30% of respondents in each region report a weaker Autumn/Winter than 2016.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9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EC751F-E1FE-45FF-B932-D0DDAA17BDEA}"/>
              </a:ext>
            </a:extLst>
          </p:cNvPr>
          <p:cNvSpPr txBox="1"/>
          <p:nvPr/>
        </p:nvSpPr>
        <p:spPr>
          <a:xfrm>
            <a:off x="125006" y="336374"/>
            <a:ext cx="118627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Business Expectations coming into summer</a:t>
            </a:r>
          </a:p>
          <a:p>
            <a:endParaRPr lang="en-AU" sz="1400" b="1" dirty="0"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their current forward bookings and inquiries, operators were asked to record their expectation on how their business will perform this forthcoming Spring/Summer peak visitor season compared to the same time last year. 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D291DFF-243B-49B8-90EE-068E9A40B9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572105"/>
              </p:ext>
            </p:extLst>
          </p:nvPr>
        </p:nvGraphicFramePr>
        <p:xfrm>
          <a:off x="452799" y="1597446"/>
          <a:ext cx="6428060" cy="50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674F2E-3120-48FB-AD4B-E1267E48BBAB}"/>
              </a:ext>
            </a:extLst>
          </p:cNvPr>
          <p:cNvSpPr txBox="1"/>
          <p:nvPr/>
        </p:nvSpPr>
        <p:spPr>
          <a:xfrm>
            <a:off x="7135662" y="3577676"/>
            <a:ext cx="505633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 of respondents Statewide expect a better Spring/Summer peak visitor season that last year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 of respondents forecast business to be down this Spring/Summer.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9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EC751F-E1FE-45FF-B932-D0DDAA17BDEA}"/>
              </a:ext>
            </a:extLst>
          </p:cNvPr>
          <p:cNvSpPr txBox="1"/>
          <p:nvPr/>
        </p:nvSpPr>
        <p:spPr>
          <a:xfrm>
            <a:off x="125006" y="336374"/>
            <a:ext cx="1186277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Business Expectations coming into summer compared to previous years </a:t>
            </a:r>
          </a:p>
          <a:p>
            <a:endParaRPr lang="en-AU" sz="1400" b="1" dirty="0"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comparison, expectations coming into this summer period are slightly softening on business expectations for Summer at the same time in previous years.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D291DFF-243B-49B8-90EE-068E9A40B9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566713"/>
              </p:ext>
            </p:extLst>
          </p:nvPr>
        </p:nvGraphicFramePr>
        <p:xfrm>
          <a:off x="452799" y="1597446"/>
          <a:ext cx="6428060" cy="50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674F2E-3120-48FB-AD4B-E1267E48BBAB}"/>
              </a:ext>
            </a:extLst>
          </p:cNvPr>
          <p:cNvSpPr txBox="1"/>
          <p:nvPr/>
        </p:nvSpPr>
        <p:spPr>
          <a:xfrm>
            <a:off x="7135662" y="3577676"/>
            <a:ext cx="505633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October 2015, 63% of respondents were projecting a busier Spring/Summer, compared to 45% this year.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Conversely 19% of respondents expect business to be down this summer, compared to just 9% in 2015. 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5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EC751F-E1FE-45FF-B932-D0DDAA17BDEA}"/>
              </a:ext>
            </a:extLst>
          </p:cNvPr>
          <p:cNvSpPr txBox="1"/>
          <p:nvPr/>
        </p:nvSpPr>
        <p:spPr>
          <a:xfrm>
            <a:off x="125006" y="336374"/>
            <a:ext cx="1186277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Industry Outlook </a:t>
            </a:r>
          </a:p>
          <a:p>
            <a:endParaRPr lang="en-AU" sz="1400" b="1" dirty="0"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Industry-wide, operators continue to maintain an extraordinarily positive and optimistic outlook for the Tasmanian tourism industry over the next 12-months, and the next five-years. 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034F749-0AAC-466F-A34C-18FE3CB90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43819"/>
              </p:ext>
            </p:extLst>
          </p:nvPr>
        </p:nvGraphicFramePr>
        <p:xfrm>
          <a:off x="452798" y="1597446"/>
          <a:ext cx="6487497" cy="50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463850E-9B02-4B78-A543-E91CD4FADDD0}"/>
              </a:ext>
            </a:extLst>
          </p:cNvPr>
          <p:cNvSpPr txBox="1"/>
          <p:nvPr/>
        </p:nvSpPr>
        <p:spPr>
          <a:xfrm>
            <a:off x="1222285" y="1507676"/>
            <a:ext cx="5718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‘Looking ahead, what is your outlook for the Tasmanian tourism industry generally?’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AB554F-9DB0-4CA5-BE3A-6EAE4763F539}"/>
              </a:ext>
            </a:extLst>
          </p:cNvPr>
          <p:cNvSpPr txBox="1"/>
          <p:nvPr/>
        </p:nvSpPr>
        <p:spPr>
          <a:xfrm>
            <a:off x="7135662" y="3577676"/>
            <a:ext cx="50563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74% of respondents say their have a positive outlook for the industry over the next 12-months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say they have a positive outlook for the industry over the next five-years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6% say they have a negative outlook for the industry over the next 12-months, and 3% over the next five-years. </a:t>
            </a:r>
          </a:p>
        </p:txBody>
      </p:sp>
    </p:spTree>
    <p:extLst>
      <p:ext uri="{BB962C8B-B14F-4D97-AF65-F5344CB8AC3E}">
        <p14:creationId xmlns:p14="http://schemas.microsoft.com/office/powerpoint/2010/main" val="35466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EC751F-E1FE-45FF-B932-D0DDAA17BDEA}"/>
              </a:ext>
            </a:extLst>
          </p:cNvPr>
          <p:cNvSpPr txBox="1"/>
          <p:nvPr/>
        </p:nvSpPr>
        <p:spPr>
          <a:xfrm>
            <a:off x="125006" y="336374"/>
            <a:ext cx="1186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cs typeface="Arial" panose="020B0604020202020204" pitchFamily="34" charset="0"/>
              </a:rPr>
              <a:t>Tasmanian Tourism Industry Business Confidence Index </a:t>
            </a:r>
          </a:p>
          <a:p>
            <a:endParaRPr lang="en-AU" sz="1400" b="1" dirty="0"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FDB5-4C09-43D8-B01F-78BA4F077063}"/>
              </a:ext>
            </a:extLst>
          </p:cNvPr>
          <p:cNvSpPr txBox="1"/>
          <p:nvPr/>
        </p:nvSpPr>
        <p:spPr>
          <a:xfrm>
            <a:off x="125006" y="859594"/>
            <a:ext cx="11800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Tasmanian Chamber of Commerce and Industry (TCCI) Business Confidence Index, asking the same question and weighting, to achieve an index score between 0 – 100.  </a:t>
            </a: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index score above 50 Points represents a positive general industry outlook, below 50 Points represents a negative general outlook. A consistent index score above 50 Points represent conditions representing sustained industry growth encouraging further investment.</a:t>
            </a: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Tasmanian Tourism Industry Business Confidence Index for October 2017 is 99.5 Points.  </a:t>
            </a:r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continues a sustained period of very high industry confidence and positivity over the past three years, and represents a dramatic turnaround  in the Tasmanian tourism industry’s outlook from when this survey first commenced in 2011.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D8F10A9-A7CB-40E9-90D2-FB77F32741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394464"/>
              </p:ext>
            </p:extLst>
          </p:nvPr>
        </p:nvGraphicFramePr>
        <p:xfrm>
          <a:off x="323110" y="2706215"/>
          <a:ext cx="11061170" cy="392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18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6772</TotalTime>
  <Words>648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Tasmanian Tourism Industry Business Sentiment Survey   Spring 2017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Proofing our Icons</dc:title>
  <dc:creator>Luke Martin</dc:creator>
  <cp:lastModifiedBy>Luke Martin</cp:lastModifiedBy>
  <cp:revision>93</cp:revision>
  <cp:lastPrinted>2017-04-20T01:42:03Z</cp:lastPrinted>
  <dcterms:created xsi:type="dcterms:W3CDTF">2017-04-09T23:23:40Z</dcterms:created>
  <dcterms:modified xsi:type="dcterms:W3CDTF">2017-10-31T00:20:45Z</dcterms:modified>
</cp:coreProperties>
</file>